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  <p:embeddedFont>
      <p:font typeface="Pacifico"/>
      <p:regular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cifico-regular.fntdata"/><Relationship Id="rId25" Type="http://schemas.openxmlformats.org/officeDocument/2006/relationships/font" Target="fonts/MavenPro-bold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dfb852c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dfb852c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fb852c56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dfb852c56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dfb852c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dfb852c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dfb852c56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dfb852c56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e15e13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e15e13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e15e133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e15e133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dfb852c56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dfb852c56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dfb852c5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dfb852c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dfb852c56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dfb852c56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e0e8a1f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e0e8a1f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e0e8a1f2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e0e8a1f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fb852c5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fb852c5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dfb852c56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dfb852c56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1" name="Google Shape;31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" name="Google Shape;34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4" name="Google Shape;144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5" name="Google Shape;14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0" name="Google Shape;15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6" name="Google Shape;15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5" name="Google Shape;165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1" name="Google Shape;171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6" name="Google Shape;176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0" name="Google Shape;180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6" name="Google Shape;196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0" name="Google Shape;200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5" name="Google Shape;205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0" name="Google Shape;210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6" name="Google Shape;216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1" name="Google Shape;221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5" name="Google Shape;225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0" name="Google Shape;230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6" name="Google Shape;236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1" name="Google Shape;241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5" name="Google Shape;245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" name="Google Shape;250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1" name="Google Shape;251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6" name="Google Shape;256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1" name="Google Shape;261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5" name="Google Shape;265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3" name="Google Shape;5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6" name="Google Shape;5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0" name="Google Shape;6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Google Shape;83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7" name="Google Shape;87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4" name="Google Shape;94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2" name="Google Shape;102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8" name="Google Shape;108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5" name="Google Shape;115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0" name="Google Shape;120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" name="Google Shape;126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0" name="Google Shape;130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8" name="Google Shape;138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8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7HBZWJkZDeJMdeummixdez6VZUBEeHjP/view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119625" y="0"/>
            <a:ext cx="9117300" cy="5143500"/>
          </a:xfrm>
          <a:prstGeom prst="rect">
            <a:avLst/>
          </a:prstGeom>
          <a:solidFill>
            <a:srgbClr val="3643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00"/>
            <a:ext cx="6347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/>
        </p:nvSpPr>
        <p:spPr>
          <a:xfrm>
            <a:off x="6474175" y="1471950"/>
            <a:ext cx="2856000" cy="1428600"/>
          </a:xfrm>
          <a:prstGeom prst="rect">
            <a:avLst/>
          </a:prstGeom>
          <a:noFill/>
          <a:ln cap="flat" cmpd="sng" w="9525">
            <a:solidFill>
              <a:srgbClr val="3840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“La tecnologia al servizio delle emozioni”</a:t>
            </a:r>
            <a:endParaRPr b="1" i="1" sz="2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6474175" y="3098663"/>
            <a:ext cx="1988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Supportare</a:t>
            </a:r>
            <a:endParaRPr sz="13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7064875" y="3762300"/>
            <a:ext cx="1398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Comprendere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7746000" y="4380950"/>
            <a:ext cx="1398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Accompagnare</a:t>
            </a:r>
            <a:endParaRPr sz="13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/>
          <p:nvPr/>
        </p:nvSpPr>
        <p:spPr>
          <a:xfrm>
            <a:off x="1236750" y="674600"/>
            <a:ext cx="6670500" cy="4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costi variabili :</a:t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49240€</a:t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costi fissi:</a:t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123000€</a:t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costi totali:</a:t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172240€</a:t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/>
        </p:nvSpPr>
        <p:spPr>
          <a:xfrm>
            <a:off x="479876" y="516125"/>
            <a:ext cx="385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CURVA OFFERTA</a:t>
            </a:r>
            <a:r>
              <a:rPr b="1" lang="it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4854849" y="516125"/>
            <a:ext cx="385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CURVA DOMANDA</a:t>
            </a:r>
            <a:endParaRPr b="1" sz="35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63" y="1412952"/>
            <a:ext cx="3852826" cy="288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838" y="1412956"/>
            <a:ext cx="3852826" cy="288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>
            <p:ph type="title"/>
          </p:nvPr>
        </p:nvSpPr>
        <p:spPr>
          <a:xfrm>
            <a:off x="1303800" y="692350"/>
            <a:ext cx="6369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COOPERAZIONE TRA I RUOLI</a:t>
            </a:r>
            <a:endParaRPr sz="2700"/>
          </a:p>
        </p:txBody>
      </p:sp>
      <p:sp>
        <p:nvSpPr>
          <p:cNvPr id="376" name="Google Shape;376;p24"/>
          <p:cNvSpPr txBox="1"/>
          <p:nvPr>
            <p:ph idx="1" type="body"/>
          </p:nvPr>
        </p:nvSpPr>
        <p:spPr>
          <a:xfrm>
            <a:off x="1303800" y="1896613"/>
            <a:ext cx="32682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Il supervisor collabora in modo ottimale con tutti i reparti: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Collaborazione con il Responsabile delle Vendite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Collaborazione con il Responsabile Marketing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Collaborazione con la Produzione Aziendale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Collaborazione con il CEO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77" name="Google Shape;3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21600"/>
            <a:ext cx="3100974" cy="17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/>
          <p:nvPr>
            <p:ph type="title"/>
          </p:nvPr>
        </p:nvSpPr>
        <p:spPr>
          <a:xfrm>
            <a:off x="1303800" y="598575"/>
            <a:ext cx="70305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I PROCESSI AZIENDALI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5"/>
          <p:cNvSpPr txBox="1"/>
          <p:nvPr>
            <p:ph idx="1" type="body"/>
          </p:nvPr>
        </p:nvSpPr>
        <p:spPr>
          <a:xfrm>
            <a:off x="1303800" y="1540275"/>
            <a:ext cx="32682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21">
                <a:solidFill>
                  <a:schemeClr val="lt1"/>
                </a:solidFill>
              </a:rPr>
              <a:t>PROCESSI PRIMARI:</a:t>
            </a:r>
            <a:endParaRPr sz="1821">
              <a:solidFill>
                <a:schemeClr val="lt1"/>
              </a:solidFill>
            </a:endParaRPr>
          </a:p>
          <a:p>
            <a:pPr indent="-344249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21"/>
              <a:buChar char="●"/>
            </a:pPr>
            <a:r>
              <a:rPr lang="it" sz="1821">
                <a:solidFill>
                  <a:schemeClr val="lt1"/>
                </a:solidFill>
              </a:rPr>
              <a:t>Rifornimento e Gestione dei Materiali</a:t>
            </a:r>
            <a:endParaRPr sz="1821">
              <a:solidFill>
                <a:schemeClr val="lt1"/>
              </a:solidFill>
            </a:endParaRPr>
          </a:p>
          <a:p>
            <a:pPr indent="-34424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1"/>
              <a:buChar char="●"/>
            </a:pPr>
            <a:r>
              <a:rPr lang="it" sz="1821">
                <a:solidFill>
                  <a:schemeClr val="lt1"/>
                </a:solidFill>
              </a:rPr>
              <a:t>Produzione e Controllo Operativo</a:t>
            </a:r>
            <a:endParaRPr sz="1821">
              <a:solidFill>
                <a:schemeClr val="lt1"/>
              </a:solidFill>
            </a:endParaRPr>
          </a:p>
          <a:p>
            <a:pPr indent="-34424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1"/>
              <a:buChar char="●"/>
            </a:pPr>
            <a:r>
              <a:rPr lang="it" sz="1821">
                <a:solidFill>
                  <a:schemeClr val="lt1"/>
                </a:solidFill>
              </a:rPr>
              <a:t>Logistica e Distribuzione</a:t>
            </a:r>
            <a:endParaRPr sz="1821">
              <a:solidFill>
                <a:schemeClr val="lt1"/>
              </a:solidFill>
            </a:endParaRPr>
          </a:p>
          <a:p>
            <a:pPr indent="-34424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1"/>
              <a:buChar char="●"/>
            </a:pPr>
            <a:r>
              <a:rPr lang="it" sz="1821">
                <a:solidFill>
                  <a:schemeClr val="lt1"/>
                </a:solidFill>
              </a:rPr>
              <a:t>Marketing e Vendite</a:t>
            </a:r>
            <a:endParaRPr sz="1821">
              <a:solidFill>
                <a:schemeClr val="lt1"/>
              </a:solidFill>
            </a:endParaRPr>
          </a:p>
          <a:p>
            <a:pPr indent="-34424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1"/>
              <a:buChar char="●"/>
            </a:pPr>
            <a:r>
              <a:rPr lang="it" sz="1821">
                <a:solidFill>
                  <a:schemeClr val="lt1"/>
                </a:solidFill>
              </a:rPr>
              <a:t>Servizi Post-Vendita e Assistenza</a:t>
            </a:r>
            <a:endParaRPr sz="1821">
              <a:solidFill>
                <a:schemeClr val="lt1"/>
              </a:solidFill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4572000" y="1540275"/>
            <a:ext cx="32682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2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PROCESSI SECONDARI:</a:t>
            </a:r>
            <a:endParaRPr sz="182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4249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21"/>
              <a:buFont typeface="Nunito"/>
              <a:buChar char="●"/>
            </a:pPr>
            <a:r>
              <a:rPr lang="it" sz="182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Gestione delle Risorse Umane</a:t>
            </a:r>
            <a:endParaRPr sz="182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424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1"/>
              <a:buFont typeface="Nunito"/>
              <a:buChar char="●"/>
            </a:pPr>
            <a:r>
              <a:rPr lang="it" sz="182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Sviluppo Tecnologico</a:t>
            </a:r>
            <a:endParaRPr sz="182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424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1"/>
              <a:buFont typeface="Nunito"/>
              <a:buChar char="●"/>
            </a:pPr>
            <a:r>
              <a:rPr lang="it" sz="182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Approvvigionamento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2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POSSIBILI CONFLITTI</a:t>
            </a:r>
            <a:endParaRPr/>
          </a:p>
        </p:txBody>
      </p:sp>
      <p:sp>
        <p:nvSpPr>
          <p:cNvPr id="390" name="Google Shape;390;p26"/>
          <p:cNvSpPr txBox="1"/>
          <p:nvPr>
            <p:ph idx="1" type="body"/>
          </p:nvPr>
        </p:nvSpPr>
        <p:spPr>
          <a:xfrm>
            <a:off x="4397925" y="1486800"/>
            <a:ext cx="39468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</a:rPr>
              <a:t>P</a:t>
            </a:r>
            <a:r>
              <a:rPr lang="it" sz="2400">
                <a:solidFill>
                  <a:schemeClr val="lt1"/>
                </a:solidFill>
              </a:rPr>
              <a:t>ossibili</a:t>
            </a:r>
            <a:r>
              <a:rPr lang="it" sz="2400">
                <a:solidFill>
                  <a:schemeClr val="lt1"/>
                </a:solidFill>
              </a:rPr>
              <a:t> conflitti e soluzioni all’interno dell’azienda: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it" sz="2400">
                <a:solidFill>
                  <a:schemeClr val="lt1"/>
                </a:solidFill>
              </a:rPr>
              <a:t>Approvvigionamento e Produzione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it" sz="2400">
                <a:solidFill>
                  <a:schemeClr val="lt1"/>
                </a:solidFill>
              </a:rPr>
              <a:t>Logistica e Distribuzione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it" sz="2400">
                <a:solidFill>
                  <a:schemeClr val="lt1"/>
                </a:solidFill>
              </a:rPr>
              <a:t>Collo di bottiglia</a:t>
            </a:r>
            <a:endParaRPr sz="2400"/>
          </a:p>
        </p:txBody>
      </p:sp>
      <p:pic>
        <p:nvPicPr>
          <p:cNvPr id="391" name="Google Shape;3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90" y="1649275"/>
            <a:ext cx="3946836" cy="2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25" y="284075"/>
            <a:ext cx="3759699" cy="250558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792450" y="2840875"/>
            <a:ext cx="6631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FFFF00"/>
                </a:solidFill>
                <a:latin typeface="Pacifico"/>
                <a:ea typeface="Pacifico"/>
                <a:cs typeface="Pacifico"/>
                <a:sym typeface="Pacifico"/>
              </a:rPr>
              <a:t>Gli</a:t>
            </a:r>
            <a:r>
              <a:rPr lang="it" sz="21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    X    V </a:t>
            </a:r>
            <a:r>
              <a:rPr lang="it" sz="17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2300">
                <a:solidFill>
                  <a:srgbClr val="FFFF00"/>
                </a:solidFill>
                <a:latin typeface="Pacifico"/>
                <a:ea typeface="Pacifico"/>
                <a:cs typeface="Pacifico"/>
                <a:sym typeface="Pacifico"/>
              </a:rPr>
              <a:t>men:</a:t>
            </a:r>
            <a:endParaRPr sz="2300">
              <a:solidFill>
                <a:srgbClr val="FFFF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CEO</a:t>
            </a:r>
            <a:r>
              <a:rPr lang="it" sz="19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- Vito Varano</a:t>
            </a:r>
            <a:endParaRPr sz="19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Responsabile Produzione Aziendale</a:t>
            </a:r>
            <a:r>
              <a:rPr lang="it" sz="19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- Francesco Conte</a:t>
            </a:r>
            <a:endParaRPr sz="19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Responsabile Marketing</a:t>
            </a:r>
            <a:r>
              <a:rPr lang="it" sz="19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- Davide Cotugno</a:t>
            </a:r>
            <a:endParaRPr sz="19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Responsabile Vendite</a:t>
            </a:r>
            <a:r>
              <a:rPr lang="it" sz="19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- Edoardo Mansi</a:t>
            </a:r>
            <a:endParaRPr sz="19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Supervisore Aziendale</a:t>
            </a:r>
            <a:r>
              <a:rPr lang="it" sz="19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- Davide Gallo</a:t>
            </a:r>
            <a:endParaRPr sz="19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2" name="Google Shape;292;p14"/>
          <p:cNvCxnSpPr/>
          <p:nvPr/>
        </p:nvCxnSpPr>
        <p:spPr>
          <a:xfrm flipH="1" rot="10800000">
            <a:off x="1487750" y="3042775"/>
            <a:ext cx="261600" cy="171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3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57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/>
        </p:nvSpPr>
        <p:spPr>
          <a:xfrm>
            <a:off x="1550050" y="137925"/>
            <a:ext cx="663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49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NOSTRI SETTORI</a:t>
            </a:r>
            <a:endParaRPr b="1" i="1" sz="49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75" y="1211350"/>
            <a:ext cx="2395950" cy="13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/>
        </p:nvSpPr>
        <p:spPr>
          <a:xfrm>
            <a:off x="456025" y="2624075"/>
            <a:ext cx="27729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INFORMATICO</a:t>
            </a:r>
            <a:endParaRPr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1667150" y="2967975"/>
            <a:ext cx="291600" cy="882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D2D35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926375" y="3902575"/>
            <a:ext cx="2130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   ALGORITMI, IA E MACHINE LEARNING</a:t>
            </a:r>
            <a:endParaRPr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000" y="1180400"/>
            <a:ext cx="2496901" cy="145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5"/>
          <p:cNvSpPr txBox="1"/>
          <p:nvPr/>
        </p:nvSpPr>
        <p:spPr>
          <a:xfrm>
            <a:off x="3678225" y="2594225"/>
            <a:ext cx="1891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A916C"/>
                </a:solidFill>
                <a:latin typeface="Nunito"/>
                <a:ea typeface="Nunito"/>
                <a:cs typeface="Nunito"/>
                <a:sym typeface="Nunito"/>
              </a:rPr>
              <a:t>PSICOLOGICO</a:t>
            </a:r>
            <a:endParaRPr sz="1300">
              <a:solidFill>
                <a:srgbClr val="0A916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4426200" y="2967975"/>
            <a:ext cx="291600" cy="882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D2D35"/>
          </a:solidFill>
          <a:ln cap="flat" cmpd="sng" w="9525">
            <a:solidFill>
              <a:srgbClr val="0A91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3619750" y="3872725"/>
            <a:ext cx="24969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</a:t>
            </a:r>
            <a:r>
              <a:rPr lang="it" sz="1300">
                <a:solidFill>
                  <a:srgbClr val="0A916C"/>
                </a:solidFill>
                <a:latin typeface="Nunito"/>
                <a:ea typeface="Nunito"/>
                <a:cs typeface="Nunito"/>
                <a:sym typeface="Nunito"/>
              </a:rPr>
              <a:t>SALUTE E </a:t>
            </a:r>
            <a:endParaRPr sz="1300">
              <a:solidFill>
                <a:srgbClr val="0A916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A916C"/>
                </a:solidFill>
                <a:latin typeface="Nunito"/>
                <a:ea typeface="Nunito"/>
                <a:cs typeface="Nunito"/>
                <a:sym typeface="Nunito"/>
              </a:rPr>
              <a:t>BENESSERE MENTALE</a:t>
            </a:r>
            <a:endParaRPr sz="1300">
              <a:solidFill>
                <a:srgbClr val="0A916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025" y="1180400"/>
            <a:ext cx="2537849" cy="14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5"/>
          <p:cNvSpPr txBox="1"/>
          <p:nvPr/>
        </p:nvSpPr>
        <p:spPr>
          <a:xfrm>
            <a:off x="6444325" y="2646575"/>
            <a:ext cx="2661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WEARABLE TECHNOLOGY</a:t>
            </a:r>
            <a:endParaRPr sz="1300">
              <a:solidFill>
                <a:srgbClr val="F38C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7388150" y="2967975"/>
            <a:ext cx="291600" cy="882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D2D35"/>
          </a:solidFill>
          <a:ln cap="flat" cmpd="sng" w="9525">
            <a:solidFill>
              <a:srgbClr val="F38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6769650" y="3872725"/>
            <a:ext cx="2130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SMARTWATCH, SENSORI, DISPLAY ED</a:t>
            </a:r>
            <a:r>
              <a:rPr lang="it" sz="13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 INT</a:t>
            </a:r>
            <a:r>
              <a:rPr lang="it" sz="1300">
                <a:solidFill>
                  <a:srgbClr val="F38C1D"/>
                </a:solidFill>
                <a:latin typeface="Nunito"/>
                <a:ea typeface="Nunito"/>
                <a:cs typeface="Nunito"/>
                <a:sym typeface="Nunito"/>
              </a:rPr>
              <a:t>ERFACCE</a:t>
            </a:r>
            <a:endParaRPr sz="1300">
              <a:solidFill>
                <a:srgbClr val="F38C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 txBox="1"/>
          <p:nvPr>
            <p:ph type="ctrTitle"/>
          </p:nvPr>
        </p:nvSpPr>
        <p:spPr>
          <a:xfrm>
            <a:off x="688025" y="520250"/>
            <a:ext cx="8325300" cy="15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 txBox="1"/>
          <p:nvPr/>
        </p:nvSpPr>
        <p:spPr>
          <a:xfrm>
            <a:off x="2631550" y="0"/>
            <a:ext cx="4597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3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SWOT ANALYSIS</a:t>
            </a:r>
            <a:endParaRPr sz="43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4785800" y="867225"/>
            <a:ext cx="2817300" cy="1966200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WEAKNESSES</a:t>
            </a:r>
            <a:endParaRPr b="1" i="1"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i="1"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Accettazione del mercato</a:t>
            </a:r>
            <a:endParaRPr b="1" i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i="1"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Complessità realizzativa</a:t>
            </a:r>
            <a:endParaRPr b="1" i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i="1"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Efficacia dei sensori e del software nel tempo</a:t>
            </a:r>
            <a:endParaRPr b="1" i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4785800" y="3035250"/>
            <a:ext cx="2817300" cy="19662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THREATS</a:t>
            </a:r>
            <a:endParaRPr b="1" sz="1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Concorrenza nel settore (ex FitBit)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Cambiamento normative sanitarie e privacy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Problemi di rete/sistema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7"/>
          <p:cNvSpPr txBox="1"/>
          <p:nvPr/>
        </p:nvSpPr>
        <p:spPr>
          <a:xfrm>
            <a:off x="1146150" y="3035250"/>
            <a:ext cx="2817300" cy="19662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OPPORTUNITIES</a:t>
            </a:r>
            <a:endParaRPr b="1" i="1" sz="13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1"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Crescita nel mercato wearable </a:t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1"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Espansione funzionalità</a:t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1"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Collaborazione con professionisti</a:t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1"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Aumento consapevolezza salute mentale</a:t>
            </a:r>
            <a:endParaRPr b="1"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1146150" y="867225"/>
            <a:ext cx="2817300" cy="1966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STRENGTHS</a:t>
            </a:r>
            <a:endParaRPr b="1" i="1" sz="13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i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Innovazione tecnologica</a:t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i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 sostenibile</a:t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i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Interfaccia user friendly</a:t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i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Emotive assistance</a:t>
            </a:r>
            <a:endParaRPr b="1" i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18" title="invideo-ai-1080 Come uno smartwatch può salvarti da un a 2024-12-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96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"/>
          <p:cNvSpPr txBox="1"/>
          <p:nvPr>
            <p:ph type="title"/>
          </p:nvPr>
        </p:nvSpPr>
        <p:spPr>
          <a:xfrm>
            <a:off x="2026950" y="174125"/>
            <a:ext cx="5090100" cy="9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3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MARKETING AZIENDALE</a:t>
            </a:r>
            <a:endParaRPr b="0" sz="4300">
              <a:solidFill>
                <a:srgbClr val="FFD9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0" name="Google Shape;340;p19"/>
          <p:cNvSpPr txBox="1"/>
          <p:nvPr>
            <p:ph idx="4294967295" type="body"/>
          </p:nvPr>
        </p:nvSpPr>
        <p:spPr>
          <a:xfrm>
            <a:off x="950875" y="1460000"/>
            <a:ext cx="3406800" cy="23715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it" sz="2800">
                <a:solidFill>
                  <a:schemeClr val="lt1"/>
                </a:solidFill>
              </a:rPr>
              <a:t>Tipologia di struttura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it" sz="2800">
                <a:solidFill>
                  <a:schemeClr val="lt1"/>
                </a:solidFill>
              </a:rPr>
              <a:t>Forma di mercato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it" sz="2800">
                <a:solidFill>
                  <a:schemeClr val="lt1"/>
                </a:solidFill>
              </a:rPr>
              <a:t>Strategia di mercato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341" name="Google Shape;3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800" y="1460000"/>
            <a:ext cx="1487450" cy="1487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80000" fadeDir="5400012" kx="0" rotWithShape="0" algn="bl" stA="82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1748225" y="66975"/>
            <a:ext cx="5096400" cy="10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3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MARKETING-OBIETTIVI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347" name="Google Shape;347;p20"/>
          <p:cNvSpPr txBox="1"/>
          <p:nvPr>
            <p:ph idx="4294967295" type="body"/>
          </p:nvPr>
        </p:nvSpPr>
        <p:spPr>
          <a:xfrm>
            <a:off x="2821675" y="1300950"/>
            <a:ext cx="2571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it" sz="2400">
                <a:solidFill>
                  <a:schemeClr val="lt1"/>
                </a:solidFill>
              </a:rPr>
              <a:t>Sostenibilità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it" sz="2400">
                <a:solidFill>
                  <a:schemeClr val="lt1"/>
                </a:solidFill>
              </a:rPr>
              <a:t>Social media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it" sz="2400">
                <a:solidFill>
                  <a:schemeClr val="lt1"/>
                </a:solidFill>
              </a:rPr>
              <a:t>Sponsor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324" y="1218925"/>
            <a:ext cx="23172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" y="2571750"/>
            <a:ext cx="1643151" cy="16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type="title"/>
          </p:nvPr>
        </p:nvSpPr>
        <p:spPr>
          <a:xfrm>
            <a:off x="2203100" y="176450"/>
            <a:ext cx="5245800" cy="14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30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MARKETING E FUTURO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2577300" y="1600550"/>
            <a:ext cx="42969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lang="it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Sconto percentuale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lang="it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Sconto stagionale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lang="it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Promozione futura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900" y="1898638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25" y="2027275"/>
            <a:ext cx="1814875" cy="10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